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7"/>
  </p:notesMasterIdLst>
  <p:handoutMasterIdLst>
    <p:handoutMasterId r:id="rId28"/>
  </p:handoutMasterIdLst>
  <p:sldIdLst>
    <p:sldId id="256" r:id="rId5"/>
    <p:sldId id="266" r:id="rId6"/>
    <p:sldId id="268" r:id="rId7"/>
    <p:sldId id="328" r:id="rId8"/>
    <p:sldId id="269" r:id="rId9"/>
    <p:sldId id="354" r:id="rId10"/>
    <p:sldId id="329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367" r:id="rId24"/>
    <p:sldId id="368" r:id="rId25"/>
    <p:sldId id="286" r:id="rId26"/>
  </p:sldIdLst>
  <p:sldSz cx="12192000" cy="6858000"/>
  <p:notesSz cx="6858000" cy="9144000"/>
  <p:defaultTextStyle>
    <a:defPPr rtl="0"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21" autoAdjust="0"/>
    <p:restoredTop sz="94660"/>
  </p:normalViewPr>
  <p:slideViewPr>
    <p:cSldViewPr>
      <p:cViewPr varScale="1">
        <p:scale>
          <a:sx n="108" d="100"/>
          <a:sy n="108" d="100"/>
        </p:scale>
        <p:origin x="654" y="9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95386CDC-4A3A-4DFF-AF11-91A439C3A932}" type="datetime1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  <a:pPr algn="r" rtl="0"/>
              <a:t>2025/9/19</a:t>
            </a:fld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45ACAF8E-318A-4EFE-8633-D9E72ABCE0ED}" type="slidenum">
              <a:rPr lang="en-US" altLang="zh-CN" smtClean="0"/>
              <a:pPr algn="r" rtl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559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90B55CF-1AD3-47AF-86D6-6E83631F639F}" type="datetime1">
              <a:rPr lang="zh-CN" altLang="en-US" smtClean="0"/>
              <a:pPr/>
              <a:t>2025/9/19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CN" altLang="en-US" noProof="0" dirty="0"/>
              <a:t>单击此处编辑母版文本样式</a:t>
            </a:r>
          </a:p>
          <a:p>
            <a:pPr lvl="1" rtl="0"/>
            <a:r>
              <a:rPr lang="zh-CN" altLang="en-US" noProof="0" dirty="0"/>
              <a:t>第二级</a:t>
            </a:r>
          </a:p>
          <a:p>
            <a:pPr lvl="2" rtl="0"/>
            <a:r>
              <a:rPr lang="zh-CN" altLang="en-US" noProof="0" dirty="0"/>
              <a:t>第三级</a:t>
            </a:r>
          </a:p>
          <a:p>
            <a:pPr lvl="3" rtl="0"/>
            <a:r>
              <a:rPr lang="zh-CN" altLang="en-US" noProof="0" dirty="0"/>
              <a:t>第四级</a:t>
            </a:r>
          </a:p>
          <a:p>
            <a:pPr lvl="4" rtl="0"/>
            <a:r>
              <a:rPr lang="zh-CN" altLang="en-US" noProof="0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EE2CF44-2B13-41B4-A334-1CDF534EEBBF}" type="slidenum">
              <a:rPr lang="en-US" altLang="zh-CN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45385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27108C4-B026-4252-A877-40AA47E581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1A70820-B138-4285-B54A-E50CC449B76D}"/>
              </a:ext>
            </a:extLst>
          </p:cNvPr>
          <p:cNvSpPr/>
          <p:nvPr userDrawn="1"/>
        </p:nvSpPr>
        <p:spPr>
          <a:xfrm>
            <a:off x="0" y="1285875"/>
            <a:ext cx="12192000" cy="3886200"/>
          </a:xfrm>
          <a:prstGeom prst="rect">
            <a:avLst/>
          </a:prstGeom>
          <a:solidFill>
            <a:schemeClr val="bg1">
              <a:lumMod val="9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CBD98C9-E66D-4F8F-B9AC-212D09CDF6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147" y="6072009"/>
            <a:ext cx="2718419" cy="406493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076A818F-83B9-461F-88B2-5866DE8A86CD}"/>
              </a:ext>
            </a:extLst>
          </p:cNvPr>
          <p:cNvSpPr/>
          <p:nvPr userDrawn="1"/>
        </p:nvSpPr>
        <p:spPr>
          <a:xfrm>
            <a:off x="0" y="2391540"/>
            <a:ext cx="12192000" cy="3042473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75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7757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EA7F3C-E1FF-4CE6-AC0B-8CDC34D50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E93102-1183-41C6-9E8E-06D7FB8A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BF1C784-6F4D-41A0-A80D-13D07298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96F608-510F-46B2-9823-539406CF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02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0780FD2-09D3-4E5F-B2F9-65C3B33D4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A60E98-AA6F-404B-B68B-24A8CEB23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3E1223-3E3A-49DB-89EE-17EB28D77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409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B6B3E8-A3CA-442F-BA76-420F861E5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F7896-C399-415D-B7B9-21C78DBDF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547D310-62AA-4D24-8BE5-B63173980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AC50F47-A6C1-4BF9-955A-296EC1074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1E9C238-C917-4343-B637-E70852284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9F2BFC3-B38C-47DD-BEBD-15F98734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806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801F45-AE38-4754-B124-D4CE140AB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C407FC6-B8D7-4240-90EA-08F21587CC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0E3FDEB-79B7-47CD-8D2D-E24B627DAE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B2C154-84B4-431D-8613-121F4182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E61DDBD-EDF5-4045-A1FC-8E15D31E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21E7F2-3AA6-4DBB-8E6A-FAA24358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7470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0AF61B-C9F5-4782-B16D-1AF1FFFA8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C19B8B3-C99C-40F8-9289-41E76637C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6D4CD-1AE8-41CF-8E21-F291E474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A19230-8E22-4D5B-90BF-EE117B888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9A5A53-97E5-4278-8716-37186BBD6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10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0AC9FC4-7D8F-401A-8F47-C7322F14B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608260-FE93-485F-A0F5-7652BE5BF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58FCE2-43EF-47F9-A817-B31A858EE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BF3502-B96B-47D9-B9D3-124DE390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3E642C-46EC-4544-BFC0-2CA852D1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819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C5DA7C5-8692-4770-99EE-3E64E45D9FF4}"/>
              </a:ext>
            </a:extLst>
          </p:cNvPr>
          <p:cNvCxnSpPr/>
          <p:nvPr userDrawn="1"/>
        </p:nvCxnSpPr>
        <p:spPr>
          <a:xfrm>
            <a:off x="4215161" y="512956"/>
            <a:ext cx="2497872" cy="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F96E57D6-D77A-460A-8CE6-E36F987B9D4A}"/>
              </a:ext>
            </a:extLst>
          </p:cNvPr>
          <p:cNvSpPr txBox="1"/>
          <p:nvPr userDrawn="1"/>
        </p:nvSpPr>
        <p:spPr>
          <a:xfrm>
            <a:off x="5254497" y="948466"/>
            <a:ext cx="1292662" cy="2484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7200" dirty="0">
                <a:solidFill>
                  <a:srgbClr val="AD61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20AC5F4-78F5-4DFC-BD43-97B44EE004F9}"/>
              </a:ext>
            </a:extLst>
          </p:cNvPr>
          <p:cNvCxnSpPr/>
          <p:nvPr userDrawn="1"/>
        </p:nvCxnSpPr>
        <p:spPr>
          <a:xfrm>
            <a:off x="6713033" y="501817"/>
            <a:ext cx="0" cy="5307980"/>
          </a:xfrm>
          <a:prstGeom prst="line">
            <a:avLst/>
          </a:prstGeom>
          <a:ln w="38100">
            <a:solidFill>
              <a:srgbClr val="FDB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>
            <a:extLst>
              <a:ext uri="{FF2B5EF4-FFF2-40B4-BE49-F238E27FC236}">
                <a16:creationId xmlns:a16="http://schemas.microsoft.com/office/drawing/2014/main" id="{FFC5B84D-5AE6-462C-AEB2-D3200AD607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0" y="-76200"/>
            <a:ext cx="6106901" cy="6858000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0AC13C7F-21CD-4C70-B030-90F1CDE2E3B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9" r="24821"/>
          <a:stretch>
            <a:fillRect/>
          </a:stretch>
        </p:blipFill>
        <p:spPr>
          <a:xfrm>
            <a:off x="1266132" y="281327"/>
            <a:ext cx="5453198" cy="6123896"/>
          </a:xfrm>
          <a:custGeom>
            <a:avLst/>
            <a:gdLst>
              <a:gd name="connsiteX0" fmla="*/ 0 w 6106901"/>
              <a:gd name="connsiteY0" fmla="*/ 0 h 6858000"/>
              <a:gd name="connsiteX1" fmla="*/ 3193319 w 6106901"/>
              <a:gd name="connsiteY1" fmla="*/ 0 h 6858000"/>
              <a:gd name="connsiteX2" fmla="*/ 6106901 w 6106901"/>
              <a:gd name="connsiteY2" fmla="*/ 6858000 h 6858000"/>
              <a:gd name="connsiteX3" fmla="*/ 0 w 61069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6901" h="6858000">
                <a:moveTo>
                  <a:pt x="0" y="0"/>
                </a:moveTo>
                <a:lnTo>
                  <a:pt x="3193319" y="0"/>
                </a:lnTo>
                <a:lnTo>
                  <a:pt x="6106901" y="6858000"/>
                </a:lnTo>
                <a:lnTo>
                  <a:pt x="0" y="6858000"/>
                </a:lnTo>
                <a:close/>
              </a:path>
            </a:pathLst>
          </a:cu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5765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:a16="http://schemas.microsoft.com/office/drawing/2014/main" id="{925AE7AA-5299-4910-A312-36B7B3F9E6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781BB81-B763-4E0D-AFD7-99097146E66A}"/>
              </a:ext>
            </a:extLst>
          </p:cNvPr>
          <p:cNvSpPr/>
          <p:nvPr userDrawn="1"/>
        </p:nvSpPr>
        <p:spPr>
          <a:xfrm>
            <a:off x="590550" y="279400"/>
            <a:ext cx="11134725" cy="5991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3AA0A5FA-DDC3-4F7C-8BBC-21AEFDB1EC12}"/>
              </a:ext>
            </a:extLst>
          </p:cNvPr>
          <p:cNvGrpSpPr/>
          <p:nvPr userDrawn="1"/>
        </p:nvGrpSpPr>
        <p:grpSpPr>
          <a:xfrm>
            <a:off x="676275" y="549275"/>
            <a:ext cx="995344" cy="524782"/>
            <a:chOff x="0" y="-359"/>
            <a:chExt cx="1070518" cy="488225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B82E570C-A29B-40B7-A682-10B890ED81CB}"/>
                </a:ext>
              </a:extLst>
            </p:cNvPr>
            <p:cNvSpPr/>
            <p:nvPr/>
          </p:nvSpPr>
          <p:spPr>
            <a:xfrm>
              <a:off x="0" y="0"/>
              <a:ext cx="1070518" cy="487866"/>
            </a:xfrm>
            <a:prstGeom prst="rect">
              <a:avLst/>
            </a:prstGeom>
            <a:solidFill>
              <a:srgbClr val="EDA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1B33C23-AE5F-4F77-92C0-6B7DB51D8F93}"/>
                </a:ext>
              </a:extLst>
            </p:cNvPr>
            <p:cNvSpPr/>
            <p:nvPr/>
          </p:nvSpPr>
          <p:spPr>
            <a:xfrm>
              <a:off x="620151" y="-359"/>
              <a:ext cx="138132" cy="4878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D61949F0-F125-4254-83B6-3B762ECD6823}"/>
                </a:ext>
              </a:extLst>
            </p:cNvPr>
            <p:cNvSpPr/>
            <p:nvPr/>
          </p:nvSpPr>
          <p:spPr>
            <a:xfrm rot="5400000" flipH="1">
              <a:off x="705900" y="197470"/>
              <a:ext cx="487506" cy="92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569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460A0B6-A8EB-44E8-A6BD-330DB1B70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E5AAF-4686-4DBC-AD82-82ACA52592B1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A4A1964-6740-479C-BB4A-D71873D42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4E74841-F418-4854-944B-12532FF6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9F4B-4EC2-4F8F-9FBC-A9585385FE3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393AF0-2B1A-459D-B585-2CE20FDF9182}"/>
              </a:ext>
            </a:extLst>
          </p:cNvPr>
          <p:cNvSpPr txBox="1"/>
          <p:nvPr userDrawn="1"/>
        </p:nvSpPr>
        <p:spPr>
          <a:xfrm>
            <a:off x="0" y="0"/>
            <a:ext cx="12192000" cy="2705100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</a:bodyPr>
          <a:lstStyle/>
          <a:p>
            <a:r>
              <a:rPr lang="en-US" altLang="zh-CN" dirty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-------------</a:t>
            </a:r>
            <a:endParaRPr lang="zh-CN" altLang="en-US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B1E1E4B-8837-4854-831B-361D35D6B3B2}"/>
              </a:ext>
            </a:extLst>
          </p:cNvPr>
          <p:cNvSpPr/>
          <p:nvPr userDrawn="1"/>
        </p:nvSpPr>
        <p:spPr>
          <a:xfrm>
            <a:off x="0" y="3065480"/>
            <a:ext cx="12192000" cy="2397512"/>
          </a:xfrm>
          <a:prstGeom prst="rect">
            <a:avLst/>
          </a:prstGeom>
          <a:solidFill>
            <a:schemeClr val="bg1">
              <a:lumMod val="75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777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0A8E7-3FC6-48B1-BF64-C2FF6536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C56EBCE-F2A5-4308-B3FA-EF28DCE3F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9C6098-BFE9-4B86-A8C4-BC06602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4635C3-FCD0-4773-8E63-64891B6E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C6C467-3C99-417D-9382-6B10899C3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0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7C3C3-6413-4113-AD77-B7E6175A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1EB488-4C95-4A47-95CC-3D75A504E5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1C92E6-48FC-4BB1-AA45-8F3A37733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EF0123-D849-4A9B-AD73-86EF7C88E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F5BAE0-026C-43DD-97E8-0CE751DE1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4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19864-3798-46E9-9416-D8D972524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4F9D098-13FD-4F20-A0BE-CD9DD312B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29CE12-6E6B-45B9-B08D-B63164752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B3C5D1-A24A-4313-B7AC-A20F26505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5E8E9C-D634-4006-A045-836324CBE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016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D74B14-CA6C-48DE-A7CA-B591ADB14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78433D4-52E9-405F-9508-782185362B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A1906C7-BBEA-42D3-9F1C-475F9436ED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B5D5A54-00F8-41B4-979E-B59AD5AF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B764C54-FDDA-44C1-88AA-4DC010C4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3947A52-E40E-4A62-9833-F9F7EC837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342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64D89C-6816-4283-A587-4487F09BD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B936A9A-D63C-4635-A7C4-26C8EB320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B56EC5-E85F-448B-BC83-98739D3F8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64FDD30-E805-450A-9284-6E4596DD5C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A8015E-91D8-4E17-8700-2BE03D2870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53CA02B-B609-4CED-8046-260A037B6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D0F4DD5-F39F-4229-9C2C-A366584B2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5164C2F-A883-44EC-92C2-4B705D1EB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9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73B2D07-3B09-43BE-B39E-306728508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C601C1-C38D-467A-ADFA-089D382C8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E1D3F3-FF74-4093-A048-BD2B2F734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08A9F-D7C9-4B99-B266-84B0EAAE2EC9}" type="datetimeFigureOut">
              <a:rPr lang="zh-CN" altLang="en-US" smtClean="0"/>
              <a:t>2025/9/19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DEE3CE8-4384-4FA1-9808-EE6FC397F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0D5640-790D-4D21-9B65-79E19F183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4C510-4E1F-47CF-A5B2-40B3EC1515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729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5" r:id="rId2"/>
    <p:sldLayoutId id="2147483674" r:id="rId3"/>
    <p:sldLayoutId id="2147483676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2FBA10E-98F2-4B59-933F-69E3F5E209F7}"/>
              </a:ext>
            </a:extLst>
          </p:cNvPr>
          <p:cNvSpPr txBox="1">
            <a:spLocks/>
          </p:cNvSpPr>
          <p:nvPr/>
        </p:nvSpPr>
        <p:spPr>
          <a:xfrm>
            <a:off x="1487488" y="4149081"/>
            <a:ext cx="9721080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章</a:t>
            </a:r>
            <a:r>
              <a:rPr lang="en-US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创建与编辑电气图块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4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42359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93018" y="397297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编辑图块属性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73622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7440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415480" y="404664"/>
            <a:ext cx="9721080" cy="5577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8.3.1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属性图块特征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属性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图块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具有以下几个特点：</a:t>
            </a:r>
          </a:p>
          <a:p>
            <a:pPr marL="444500" lvl="1" indent="1857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块属性由属性标记名和属性值两部分组成。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44500" lvl="1" indent="1857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定义块前，应先定义该块的每个属性，即规定每个属性的标记名、属性提示、属性默认值、属性的显示格式（可见或不可见）及属性在图中的位置等。一旦定义了属性，该属性以其标记名将在图中显示出来，并保存有关的信息。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44500" lvl="1" indent="1857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定义块时，应将图形和表示属性定义的标记名一起用来定义块对象。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44500" lvl="1" indent="1857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插入有属性块时，系统将提示要输入需要的属性值。插入后，属性用它的值表示。因此，同一个块在不同点插入时，可以有不同的属性值。如果属性值在属性定义时规定为常量，系统将不再询问它的属性值。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444500" lvl="1" indent="1857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插入块后，用户可以改变属性的显示可见性，对属性作修改，将属性单独提取出来写入文件，以统计、制表使用，还可以与其他高级语言或数据库进行数据通信。</a:t>
            </a:r>
          </a:p>
        </p:txBody>
      </p:sp>
    </p:spTree>
    <p:extLst>
      <p:ext uri="{BB962C8B-B14F-4D97-AF65-F5344CB8AC3E}">
        <p14:creationId xmlns:p14="http://schemas.microsoft.com/office/powerpoint/2010/main" val="1879559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75519" y="620688"/>
            <a:ext cx="8640960" cy="2808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8.3.2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创建属性图块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为图块定义了属性后，则该图块已成为属性块。创建块的属性需要定义属性模式、标记、提示、属性值、插入点和文字设置。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选中所需图块，在“块定义”面板中单击“定义属性”按钮，打开“属性定义”对话框。设置好属性标记、文字位置、文字高度等内容，单击“确定”按钮即可。</a:t>
            </a:r>
          </a:p>
        </p:txBody>
      </p:sp>
      <p:pic>
        <p:nvPicPr>
          <p:cNvPr id="3074" name="图片 1">
            <a:extLst>
              <a:ext uri="{FF2B5EF4-FFF2-40B4-BE49-F238E27FC236}">
                <a16:creationId xmlns:a16="http://schemas.microsoft.com/office/drawing/2014/main" id="{6C07D29B-63F9-41F6-B967-5A699F613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334" y="3140968"/>
            <a:ext cx="3225329" cy="268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923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39516" y="548680"/>
            <a:ext cx="8712968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8.3.3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编辑图块属性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属性块创建完毕后，用户可使用“块属性管理器”对话框，或“增强属性编辑器”对话框来对当前的属性块进行编辑更改操作。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在“插入”选项卡的“块定义”面板中单击“管理属性”按钮，将打开“块属性管理器”对话框。在此可以对块属性进行管理操作。</a:t>
            </a:r>
          </a:p>
        </p:txBody>
      </p:sp>
      <p:pic>
        <p:nvPicPr>
          <p:cNvPr id="4098" name="图片 1">
            <a:extLst>
              <a:ext uri="{FF2B5EF4-FFF2-40B4-BE49-F238E27FC236}">
                <a16:creationId xmlns:a16="http://schemas.microsoft.com/office/drawing/2014/main" id="{796DCCDB-2BEF-4ACF-818F-74002A7B2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941" y="3039618"/>
            <a:ext cx="4704117" cy="247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242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42359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93018" y="3972975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插入外部参照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73622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3968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739516" y="476672"/>
            <a:ext cx="8712968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8.4.1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附着外部参照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在“插入”选项卡的“参照”面板中单击“附着”按钮，打开“参照文件”对话框，选择合适的文件，单击“打开”按钮。即可打开“附着外部参照”对话框，保持选项为默认设置，单击“确定”按钮。</a:t>
            </a:r>
          </a:p>
        </p:txBody>
      </p:sp>
      <p:pic>
        <p:nvPicPr>
          <p:cNvPr id="5122" name="图片 1">
            <a:extLst>
              <a:ext uri="{FF2B5EF4-FFF2-40B4-BE49-F238E27FC236}">
                <a16:creationId xmlns:a16="http://schemas.microsoft.com/office/drawing/2014/main" id="{5D1AC6E4-61B5-44A9-AF3A-6880DE244C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915" y="2708920"/>
            <a:ext cx="3766218" cy="27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">
            <a:extLst>
              <a:ext uri="{FF2B5EF4-FFF2-40B4-BE49-F238E27FC236}">
                <a16:creationId xmlns:a16="http://schemas.microsoft.com/office/drawing/2014/main" id="{1D88969B-562F-4D69-880F-63789A5BF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363" y="2708920"/>
            <a:ext cx="3742093" cy="27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72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063552" y="1268760"/>
            <a:ext cx="8064896" cy="1440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8.4.2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编辑外部参照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单击外部参照图形，可打开“外部参照”选项卡。在此可对参照图形进行编辑和管理操作。</a:t>
            </a:r>
          </a:p>
        </p:txBody>
      </p:sp>
      <p:pic>
        <p:nvPicPr>
          <p:cNvPr id="6146" name="图片 1">
            <a:extLst>
              <a:ext uri="{FF2B5EF4-FFF2-40B4-BE49-F238E27FC236}">
                <a16:creationId xmlns:a16="http://schemas.microsoft.com/office/drawing/2014/main" id="{AABD91FE-E44D-47B4-AB8A-8CEA0D3F0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724" y="3501008"/>
            <a:ext cx="496855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455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42359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93018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设计中心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73622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057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063552" y="515662"/>
            <a:ext cx="8064896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8.5.1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了解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设计中心</a:t>
            </a:r>
            <a:r>
              <a:rPr lang="zh-CN" altLang="en-US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”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选项板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在“视图”选项卡的“选项板”面板中单击“设计中心”按钮，可启动该选项板。</a:t>
            </a:r>
          </a:p>
        </p:txBody>
      </p:sp>
      <p:pic>
        <p:nvPicPr>
          <p:cNvPr id="7170" name="图片 1">
            <a:extLst>
              <a:ext uri="{FF2B5EF4-FFF2-40B4-BE49-F238E27FC236}">
                <a16:creationId xmlns:a16="http://schemas.microsoft.com/office/drawing/2014/main" id="{F8B5E40D-C75B-4229-BF5D-7B8E11D6A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701" y="2076795"/>
            <a:ext cx="5756597" cy="70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1">
            <a:extLst>
              <a:ext uri="{FF2B5EF4-FFF2-40B4-BE49-F238E27FC236}">
                <a16:creationId xmlns:a16="http://schemas.microsoft.com/office/drawing/2014/main" id="{FB5F13E5-A08C-4F74-927F-E00A4C79A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701" y="2984510"/>
            <a:ext cx="5756596" cy="296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8757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19536" y="548680"/>
            <a:ext cx="8352928" cy="2409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8.5.2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使用“设计中心”搜索并插入图块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打开“设计中心”设置面板，单击“搜索”按钮，在“搜索”对话框中单击“搜索”下拉按钮，选择好搜索类型。设置好搜索范围，并在“搜索文字”方框中输入关键字，单击“立即搜索”按钮，稍等片刻即可显示搜索结果。</a:t>
            </a:r>
          </a:p>
        </p:txBody>
      </p:sp>
      <p:pic>
        <p:nvPicPr>
          <p:cNvPr id="8194" name="图片 1">
            <a:extLst>
              <a:ext uri="{FF2B5EF4-FFF2-40B4-BE49-F238E27FC236}">
                <a16:creationId xmlns:a16="http://schemas.microsoft.com/office/drawing/2014/main" id="{FD390ABD-6C10-48D2-8481-F03948A4A7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3191374"/>
            <a:ext cx="3528392" cy="2469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图片 1">
            <a:extLst>
              <a:ext uri="{FF2B5EF4-FFF2-40B4-BE49-F238E27FC236}">
                <a16:creationId xmlns:a16="http://schemas.microsoft.com/office/drawing/2014/main" id="{90AA02B5-7D12-4FAE-A977-90D9077B2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886" y="3183988"/>
            <a:ext cx="3516570" cy="2477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081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B66AA01D-C23C-4507-A15D-3C049AD759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63852" y="695226"/>
            <a:ext cx="2664296" cy="7175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章节概述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811524" y="1794193"/>
            <a:ext cx="8568952" cy="326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使用图块功能，可将一些经常使用到的图形快速添加到图纸中，既能减少重复绘制的时间，又能够提高绘图效率。本章将着重介绍图块的一些常用操作，其中包括图块的创建、保存、插入以及编辑图块等。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知识要点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掌握图块的创建与保存操作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掌握属性图块的创建与编辑操作</a:t>
            </a:r>
          </a:p>
          <a:p>
            <a:pPr marL="457200" lvl="0" indent="457200">
              <a:lnSpc>
                <a:spcPct val="150000"/>
              </a:lnSpc>
              <a:buFont typeface="+mj-lt"/>
              <a:buAutoNum type="arabicPeriod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掌握外部参照图形的插入操作</a:t>
            </a:r>
          </a:p>
        </p:txBody>
      </p:sp>
    </p:spTree>
    <p:extLst>
      <p:ext uri="{BB962C8B-B14F-4D97-AF65-F5344CB8AC3E}">
        <p14:creationId xmlns:p14="http://schemas.microsoft.com/office/powerpoint/2010/main" val="28321004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31504" y="548680"/>
            <a:ext cx="468052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【实战演练】完善单片机线路图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106D0FB-893F-4380-8D78-EB168B8229B9}"/>
              </a:ext>
            </a:extLst>
          </p:cNvPr>
          <p:cNvSpPr/>
          <p:nvPr/>
        </p:nvSpPr>
        <p:spPr>
          <a:xfrm>
            <a:off x="2387588" y="1196752"/>
            <a:ext cx="7416824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本例将结合本章所学的知识点，来完善单片机线路图。运用到的命令有：创建图块、插入图块等。</a:t>
            </a:r>
          </a:p>
        </p:txBody>
      </p:sp>
      <p:pic>
        <p:nvPicPr>
          <p:cNvPr id="9218" name="图片 1">
            <a:extLst>
              <a:ext uri="{FF2B5EF4-FFF2-40B4-BE49-F238E27FC236}">
                <a16:creationId xmlns:a16="http://schemas.microsoft.com/office/drawing/2014/main" id="{0631E533-51A8-4C21-886A-65D1B2B7C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2492896"/>
            <a:ext cx="2360442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1">
            <a:extLst>
              <a:ext uri="{FF2B5EF4-FFF2-40B4-BE49-F238E27FC236}">
                <a16:creationId xmlns:a16="http://schemas.microsoft.com/office/drawing/2014/main" id="{EFA14F2B-DA77-461A-99C9-FBAAB6957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619" y="2492896"/>
            <a:ext cx="3485123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2509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631504" y="548680"/>
            <a:ext cx="3312368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【课后作业】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3106D0FB-893F-4380-8D78-EB168B8229B9}"/>
              </a:ext>
            </a:extLst>
          </p:cNvPr>
          <p:cNvSpPr/>
          <p:nvPr/>
        </p:nvSpPr>
        <p:spPr>
          <a:xfrm>
            <a:off x="1775520" y="1449133"/>
            <a:ext cx="525658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创建三相变压器符号图块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利用“创建块”命令，将三相变压器符号创建成图块。</a:t>
            </a:r>
          </a:p>
        </p:txBody>
      </p:sp>
      <p:pic>
        <p:nvPicPr>
          <p:cNvPr id="10242" name="图片 1">
            <a:extLst>
              <a:ext uri="{FF2B5EF4-FFF2-40B4-BE49-F238E27FC236}">
                <a16:creationId xmlns:a16="http://schemas.microsoft.com/office/drawing/2014/main" id="{1C72B8EB-7AFA-4F39-AEFD-2BE7E33A9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168" y="1048304"/>
            <a:ext cx="1765033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029866F1-818B-4C81-AF63-725B5BEA937A}"/>
              </a:ext>
            </a:extLst>
          </p:cNvPr>
          <p:cNvSpPr/>
          <p:nvPr/>
        </p:nvSpPr>
        <p:spPr>
          <a:xfrm>
            <a:off x="1775520" y="3735379"/>
            <a:ext cx="525658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创建电流符号属性图块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利用“定义属性”和“创建块”命令，在电流表测量线图路中插入电流符号。</a:t>
            </a:r>
          </a:p>
        </p:txBody>
      </p:sp>
      <p:pic>
        <p:nvPicPr>
          <p:cNvPr id="10243" name="图片 1">
            <a:extLst>
              <a:ext uri="{FF2B5EF4-FFF2-40B4-BE49-F238E27FC236}">
                <a16:creationId xmlns:a16="http://schemas.microsoft.com/office/drawing/2014/main" id="{E2F791BC-BC5C-4B44-A94A-D7E150CAD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577449"/>
            <a:ext cx="3427131" cy="184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87864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2964788"/>
            <a:ext cx="12192000" cy="3893212"/>
          </a:xfrm>
          <a:prstGeom prst="rect">
            <a:avLst/>
          </a:prstGeom>
          <a:gradFill>
            <a:gsLst>
              <a:gs pos="2000">
                <a:schemeClr val="accent1">
                  <a:lumMod val="5000"/>
                  <a:lumOff val="95000"/>
                  <a:alpha val="0"/>
                </a:schemeClr>
              </a:gs>
              <a:gs pos="35000">
                <a:srgbClr val="CDB8AD">
                  <a:alpha val="20000"/>
                </a:srgbClr>
              </a:gs>
              <a:gs pos="94000">
                <a:schemeClr val="tx1">
                  <a:lumMod val="95000"/>
                  <a:lumOff val="5000"/>
                  <a:alpha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54628" y="942361"/>
            <a:ext cx="2825756" cy="4400550"/>
            <a:chOff x="7721289" y="1228725"/>
            <a:chExt cx="2825756" cy="4400550"/>
          </a:xfrm>
          <a:solidFill>
            <a:srgbClr val="EDA22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721289" y="1228725"/>
              <a:ext cx="2825756" cy="4400550"/>
            </a:xfrm>
            <a:custGeom>
              <a:avLst/>
              <a:gdLst>
                <a:gd name="connsiteX0" fmla="*/ 2576979 w 2825756"/>
                <a:gd name="connsiteY0" fmla="*/ 362685 h 4400550"/>
                <a:gd name="connsiteX1" fmla="*/ 2576979 w 2825756"/>
                <a:gd name="connsiteY1" fmla="*/ 3992147 h 4400550"/>
                <a:gd name="connsiteX2" fmla="*/ 2199786 w 2825756"/>
                <a:gd name="connsiteY2" fmla="*/ 3992147 h 4400550"/>
                <a:gd name="connsiteX3" fmla="*/ 2199786 w 2825756"/>
                <a:gd name="connsiteY3" fmla="*/ 3646597 h 4400550"/>
                <a:gd name="connsiteX4" fmla="*/ 2445696 w 2825756"/>
                <a:gd name="connsiteY4" fmla="*/ 3646597 h 4400550"/>
                <a:gd name="connsiteX5" fmla="*/ 2445696 w 2825756"/>
                <a:gd name="connsiteY5" fmla="*/ 3939804 h 4400550"/>
                <a:gd name="connsiteX6" fmla="*/ 2491415 w 2825756"/>
                <a:gd name="connsiteY6" fmla="*/ 3939804 h 4400550"/>
                <a:gd name="connsiteX7" fmla="*/ 2491415 w 2825756"/>
                <a:gd name="connsiteY7" fmla="*/ 3612471 h 4400550"/>
                <a:gd name="connsiteX8" fmla="*/ 2479822 w 2825756"/>
                <a:gd name="connsiteY8" fmla="*/ 3612471 h 4400550"/>
                <a:gd name="connsiteX9" fmla="*/ 2479822 w 2825756"/>
                <a:gd name="connsiteY9" fmla="*/ 3600878 h 4400550"/>
                <a:gd name="connsiteX10" fmla="*/ 2152489 w 2825756"/>
                <a:gd name="connsiteY10" fmla="*/ 3600878 h 4400550"/>
                <a:gd name="connsiteX11" fmla="*/ 2152489 w 2825756"/>
                <a:gd name="connsiteY11" fmla="*/ 3646597 h 4400550"/>
                <a:gd name="connsiteX12" fmla="*/ 2154066 w 2825756"/>
                <a:gd name="connsiteY12" fmla="*/ 3646597 h 4400550"/>
                <a:gd name="connsiteX13" fmla="*/ 2154066 w 2825756"/>
                <a:gd name="connsiteY13" fmla="*/ 4037865 h 4400550"/>
                <a:gd name="connsiteX14" fmla="*/ 2199786 w 2825756"/>
                <a:gd name="connsiteY14" fmla="*/ 4037865 h 4400550"/>
                <a:gd name="connsiteX15" fmla="*/ 2199786 w 2825756"/>
                <a:gd name="connsiteY15" fmla="*/ 4037867 h 4400550"/>
                <a:gd name="connsiteX16" fmla="*/ 2613910 w 2825756"/>
                <a:gd name="connsiteY16" fmla="*/ 4037867 h 4400550"/>
                <a:gd name="connsiteX17" fmla="*/ 2613910 w 2825756"/>
                <a:gd name="connsiteY17" fmla="*/ 4037865 h 4400550"/>
                <a:gd name="connsiteX18" fmla="*/ 2622698 w 2825756"/>
                <a:gd name="connsiteY18" fmla="*/ 4037865 h 4400550"/>
                <a:gd name="connsiteX19" fmla="*/ 2622698 w 2825756"/>
                <a:gd name="connsiteY19" fmla="*/ 362685 h 4400550"/>
                <a:gd name="connsiteX20" fmla="*/ 238471 w 2825756"/>
                <a:gd name="connsiteY20" fmla="*/ 362684 h 4400550"/>
                <a:gd name="connsiteX21" fmla="*/ 238471 w 2825756"/>
                <a:gd name="connsiteY21" fmla="*/ 362686 h 4400550"/>
                <a:gd name="connsiteX22" fmla="*/ 229683 w 2825756"/>
                <a:gd name="connsiteY22" fmla="*/ 362686 h 4400550"/>
                <a:gd name="connsiteX23" fmla="*/ 229683 w 2825756"/>
                <a:gd name="connsiteY23" fmla="*/ 4037866 h 4400550"/>
                <a:gd name="connsiteX24" fmla="*/ 275402 w 2825756"/>
                <a:gd name="connsiteY24" fmla="*/ 4037866 h 4400550"/>
                <a:gd name="connsiteX25" fmla="*/ 275402 w 2825756"/>
                <a:gd name="connsiteY25" fmla="*/ 408404 h 4400550"/>
                <a:gd name="connsiteX26" fmla="*/ 652595 w 2825756"/>
                <a:gd name="connsiteY26" fmla="*/ 408404 h 4400550"/>
                <a:gd name="connsiteX27" fmla="*/ 652595 w 2825756"/>
                <a:gd name="connsiteY27" fmla="*/ 753954 h 4400550"/>
                <a:gd name="connsiteX28" fmla="*/ 406685 w 2825756"/>
                <a:gd name="connsiteY28" fmla="*/ 753954 h 4400550"/>
                <a:gd name="connsiteX29" fmla="*/ 406685 w 2825756"/>
                <a:gd name="connsiteY29" fmla="*/ 460747 h 4400550"/>
                <a:gd name="connsiteX30" fmla="*/ 360966 w 2825756"/>
                <a:gd name="connsiteY30" fmla="*/ 460747 h 4400550"/>
                <a:gd name="connsiteX31" fmla="*/ 360966 w 2825756"/>
                <a:gd name="connsiteY31" fmla="*/ 788080 h 4400550"/>
                <a:gd name="connsiteX32" fmla="*/ 372559 w 2825756"/>
                <a:gd name="connsiteY32" fmla="*/ 788080 h 4400550"/>
                <a:gd name="connsiteX33" fmla="*/ 372559 w 2825756"/>
                <a:gd name="connsiteY33" fmla="*/ 799673 h 4400550"/>
                <a:gd name="connsiteX34" fmla="*/ 699892 w 2825756"/>
                <a:gd name="connsiteY34" fmla="*/ 799673 h 4400550"/>
                <a:gd name="connsiteX35" fmla="*/ 699892 w 2825756"/>
                <a:gd name="connsiteY35" fmla="*/ 753954 h 4400550"/>
                <a:gd name="connsiteX36" fmla="*/ 698315 w 2825756"/>
                <a:gd name="connsiteY36" fmla="*/ 753954 h 4400550"/>
                <a:gd name="connsiteX37" fmla="*/ 698315 w 2825756"/>
                <a:gd name="connsiteY37" fmla="*/ 362686 h 4400550"/>
                <a:gd name="connsiteX38" fmla="*/ 652595 w 2825756"/>
                <a:gd name="connsiteY38" fmla="*/ 362686 h 4400550"/>
                <a:gd name="connsiteX39" fmla="*/ 652595 w 2825756"/>
                <a:gd name="connsiteY39" fmla="*/ 362684 h 4400550"/>
                <a:gd name="connsiteX40" fmla="*/ 0 w 2825756"/>
                <a:gd name="connsiteY40" fmla="*/ 0 h 4400550"/>
                <a:gd name="connsiteX41" fmla="*/ 2825756 w 2825756"/>
                <a:gd name="connsiteY41" fmla="*/ 0 h 4400550"/>
                <a:gd name="connsiteX42" fmla="*/ 2825756 w 2825756"/>
                <a:gd name="connsiteY42" fmla="*/ 4400550 h 4400550"/>
                <a:gd name="connsiteX43" fmla="*/ 0 w 2825756"/>
                <a:gd name="connsiteY43" fmla="*/ 4400550 h 440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825756" h="4400550">
                  <a:moveTo>
                    <a:pt x="2576979" y="362685"/>
                  </a:moveTo>
                  <a:lnTo>
                    <a:pt x="2576979" y="3992147"/>
                  </a:lnTo>
                  <a:lnTo>
                    <a:pt x="2199786" y="3992147"/>
                  </a:lnTo>
                  <a:lnTo>
                    <a:pt x="2199786" y="3646597"/>
                  </a:lnTo>
                  <a:lnTo>
                    <a:pt x="2445696" y="3646597"/>
                  </a:lnTo>
                  <a:lnTo>
                    <a:pt x="2445696" y="3939804"/>
                  </a:lnTo>
                  <a:lnTo>
                    <a:pt x="2491415" y="3939804"/>
                  </a:lnTo>
                  <a:lnTo>
                    <a:pt x="2491415" y="3612471"/>
                  </a:lnTo>
                  <a:lnTo>
                    <a:pt x="2479822" y="3612471"/>
                  </a:lnTo>
                  <a:lnTo>
                    <a:pt x="2479822" y="3600878"/>
                  </a:lnTo>
                  <a:lnTo>
                    <a:pt x="2152489" y="3600878"/>
                  </a:lnTo>
                  <a:lnTo>
                    <a:pt x="2152489" y="3646597"/>
                  </a:lnTo>
                  <a:lnTo>
                    <a:pt x="2154066" y="3646597"/>
                  </a:lnTo>
                  <a:lnTo>
                    <a:pt x="2154066" y="4037865"/>
                  </a:lnTo>
                  <a:lnTo>
                    <a:pt x="2199786" y="4037865"/>
                  </a:lnTo>
                  <a:lnTo>
                    <a:pt x="2199786" y="4037867"/>
                  </a:lnTo>
                  <a:lnTo>
                    <a:pt x="2613910" y="4037867"/>
                  </a:lnTo>
                  <a:lnTo>
                    <a:pt x="2613910" y="4037865"/>
                  </a:lnTo>
                  <a:lnTo>
                    <a:pt x="2622698" y="4037865"/>
                  </a:lnTo>
                  <a:lnTo>
                    <a:pt x="2622698" y="362685"/>
                  </a:lnTo>
                  <a:close/>
                  <a:moveTo>
                    <a:pt x="238471" y="362684"/>
                  </a:moveTo>
                  <a:lnTo>
                    <a:pt x="238471" y="362686"/>
                  </a:lnTo>
                  <a:lnTo>
                    <a:pt x="229683" y="362686"/>
                  </a:lnTo>
                  <a:lnTo>
                    <a:pt x="229683" y="4037866"/>
                  </a:lnTo>
                  <a:lnTo>
                    <a:pt x="275402" y="4037866"/>
                  </a:lnTo>
                  <a:lnTo>
                    <a:pt x="275402" y="408404"/>
                  </a:lnTo>
                  <a:lnTo>
                    <a:pt x="652595" y="408404"/>
                  </a:lnTo>
                  <a:lnTo>
                    <a:pt x="652595" y="753954"/>
                  </a:lnTo>
                  <a:lnTo>
                    <a:pt x="406685" y="753954"/>
                  </a:lnTo>
                  <a:lnTo>
                    <a:pt x="406685" y="460747"/>
                  </a:lnTo>
                  <a:lnTo>
                    <a:pt x="360966" y="460747"/>
                  </a:lnTo>
                  <a:lnTo>
                    <a:pt x="360966" y="788080"/>
                  </a:lnTo>
                  <a:lnTo>
                    <a:pt x="372559" y="788080"/>
                  </a:lnTo>
                  <a:lnTo>
                    <a:pt x="372559" y="799673"/>
                  </a:lnTo>
                  <a:lnTo>
                    <a:pt x="699892" y="799673"/>
                  </a:lnTo>
                  <a:lnTo>
                    <a:pt x="699892" y="753954"/>
                  </a:lnTo>
                  <a:lnTo>
                    <a:pt x="698315" y="753954"/>
                  </a:lnTo>
                  <a:lnTo>
                    <a:pt x="698315" y="362686"/>
                  </a:lnTo>
                  <a:lnTo>
                    <a:pt x="652595" y="362686"/>
                  </a:lnTo>
                  <a:lnTo>
                    <a:pt x="652595" y="362684"/>
                  </a:lnTo>
                  <a:close/>
                  <a:moveTo>
                    <a:pt x="0" y="0"/>
                  </a:moveTo>
                  <a:lnTo>
                    <a:pt x="2825756" y="0"/>
                  </a:lnTo>
                  <a:lnTo>
                    <a:pt x="2825756" y="4400550"/>
                  </a:lnTo>
                  <a:lnTo>
                    <a:pt x="0" y="440055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flipH="1">
              <a:off x="8279567" y="2459504"/>
              <a:ext cx="830997" cy="193899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致  </a:t>
              </a:r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endParaRPr lang="en-US" altLang="zh-CN" sz="4000" dirty="0">
                <a:solidFill>
                  <a:schemeClr val="bg1"/>
                </a:solidFill>
                <a:latin typeface="站酷小薇LOGO体" panose="02010600010101010101" pitchFamily="2" charset="-122"/>
                <a:ea typeface="站酷小薇LOGO体" panose="02010600010101010101" pitchFamily="2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站酷小薇LOGO体" panose="02010600010101010101" pitchFamily="2" charset="-122"/>
                  <a:ea typeface="站酷小薇LOGO体" panose="02010600010101010101" pitchFamily="2" charset="-122"/>
                </a:rPr>
                <a:t>谢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274806" y="1801453"/>
              <a:ext cx="553998" cy="3617075"/>
            </a:xfrm>
            <a:prstGeom prst="rect">
              <a:avLst/>
            </a:prstGeom>
            <a:grpFill/>
            <a:ln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en-US" altLang="zh-CN" sz="1200" spc="300" dirty="0">
                  <a:solidFill>
                    <a:schemeClr val="bg1"/>
                  </a:solidFill>
                  <a:latin typeface="Times New Roman" panose="02020603050405020304" pitchFamily="18" charset="0"/>
                  <a:ea typeface="隶书" panose="02010509060101010101" pitchFamily="49" charset="-122"/>
                  <a:cs typeface="Times New Roman" panose="02020603050405020304" pitchFamily="18" charset="0"/>
                </a:rPr>
                <a:t>The man who has made up his mind to win will never say impossible</a:t>
              </a:r>
              <a:endParaRPr lang="zh-CN" altLang="en-US" sz="1200" spc="300" dirty="0">
                <a:solidFill>
                  <a:schemeClr val="bg1"/>
                </a:solidFill>
                <a:latin typeface="Times New Roman" panose="02020603050405020304" pitchFamily="18" charset="0"/>
                <a:ea typeface="隶书" panose="020105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F2AF2D1C-DB58-43BC-BE4C-9A2237F1E5CC}"/>
              </a:ext>
            </a:extLst>
          </p:cNvPr>
          <p:cNvSpPr txBox="1"/>
          <p:nvPr/>
        </p:nvSpPr>
        <p:spPr>
          <a:xfrm>
            <a:off x="7616756" y="1135153"/>
            <a:ext cx="573232" cy="530770"/>
          </a:xfrm>
          <a:custGeom>
            <a:avLst/>
            <a:gdLst/>
            <a:ahLst/>
            <a:cxnLst/>
            <a:rect l="l" t="t" r="r" b="b"/>
            <a:pathLst>
              <a:path w="900113" h="833437">
                <a:moveTo>
                  <a:pt x="690563" y="795337"/>
                </a:moveTo>
                <a:lnTo>
                  <a:pt x="721023" y="795337"/>
                </a:lnTo>
                <a:lnTo>
                  <a:pt x="690563" y="813360"/>
                </a:lnTo>
                <a:close/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81063" y="0"/>
                </a:moveTo>
                <a:lnTo>
                  <a:pt x="900113" y="0"/>
                </a:lnTo>
                <a:lnTo>
                  <a:pt x="900113" y="689370"/>
                </a:lnTo>
                <a:lnTo>
                  <a:pt x="821267" y="736023"/>
                </a:lnTo>
                <a:lnTo>
                  <a:pt x="823913" y="719658"/>
                </a:lnTo>
                <a:lnTo>
                  <a:pt x="823913" y="147339"/>
                </a:lnTo>
                <a:cubicBezTo>
                  <a:pt x="823913" y="134739"/>
                  <a:pt x="819944" y="124494"/>
                  <a:pt x="812006" y="116606"/>
                </a:cubicBezTo>
                <a:cubicBezTo>
                  <a:pt x="804069" y="108719"/>
                  <a:pt x="792162" y="104775"/>
                  <a:pt x="776287" y="104775"/>
                </a:cubicBezTo>
                <a:lnTo>
                  <a:pt x="690563" y="104775"/>
                </a:lnTo>
                <a:lnTo>
                  <a:pt x="690563" y="76200"/>
                </a:lnTo>
                <a:lnTo>
                  <a:pt x="733425" y="76200"/>
                </a:lnTo>
                <a:cubicBezTo>
                  <a:pt x="771525" y="76200"/>
                  <a:pt x="802481" y="69850"/>
                  <a:pt x="826294" y="57150"/>
                </a:cubicBezTo>
                <a:cubicBezTo>
                  <a:pt x="850106" y="44450"/>
                  <a:pt x="868363" y="25400"/>
                  <a:pt x="8810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4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b="1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F94833A4-71E2-46D0-A600-F4B2A265D41C}"/>
              </a:ext>
            </a:extLst>
          </p:cNvPr>
          <p:cNvCxnSpPr/>
          <p:nvPr/>
        </p:nvCxnSpPr>
        <p:spPr>
          <a:xfrm flipH="1">
            <a:off x="7766056" y="1264485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FA52FAE-4387-47DA-B9CA-5902F01E4BD0}"/>
              </a:ext>
            </a:extLst>
          </p:cNvPr>
          <p:cNvSpPr txBox="1"/>
          <p:nvPr/>
        </p:nvSpPr>
        <p:spPr>
          <a:xfrm>
            <a:off x="7619424" y="2021375"/>
            <a:ext cx="708334" cy="518505"/>
          </a:xfrm>
          <a:custGeom>
            <a:avLst/>
            <a:gdLst/>
            <a:ahLst/>
            <a:cxnLst/>
            <a:rect l="l" t="t" r="r" b="b"/>
            <a:pathLst>
              <a:path w="1076325" h="833437">
                <a:moveTo>
                  <a:pt x="247724" y="38100"/>
                </a:moveTo>
                <a:cubicBezTo>
                  <a:pt x="201885" y="38100"/>
                  <a:pt x="163426" y="72231"/>
                  <a:pt x="132345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5" y="695325"/>
                </a:cubicBezTo>
                <a:cubicBezTo>
                  <a:pt x="163426" y="762000"/>
                  <a:pt x="201885" y="795337"/>
                  <a:pt x="247724" y="795337"/>
                </a:cubicBezTo>
                <a:cubicBezTo>
                  <a:pt x="296838" y="795337"/>
                  <a:pt x="335297" y="762000"/>
                  <a:pt x="363103" y="695325"/>
                </a:cubicBezTo>
                <a:cubicBezTo>
                  <a:pt x="390909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2" y="38100"/>
                  <a:pt x="247724" y="38100"/>
                </a:cubicBezTo>
                <a:close/>
                <a:moveTo>
                  <a:pt x="852487" y="0"/>
                </a:moveTo>
                <a:cubicBezTo>
                  <a:pt x="928687" y="0"/>
                  <a:pt x="985044" y="19050"/>
                  <a:pt x="1021556" y="57150"/>
                </a:cubicBezTo>
                <a:cubicBezTo>
                  <a:pt x="1058069" y="95250"/>
                  <a:pt x="1076325" y="142875"/>
                  <a:pt x="1076325" y="200025"/>
                </a:cubicBezTo>
                <a:cubicBezTo>
                  <a:pt x="1076325" y="238125"/>
                  <a:pt x="1067594" y="276225"/>
                  <a:pt x="1050131" y="314325"/>
                </a:cubicBezTo>
                <a:cubicBezTo>
                  <a:pt x="1032669" y="352425"/>
                  <a:pt x="1004887" y="388937"/>
                  <a:pt x="966787" y="423862"/>
                </a:cubicBezTo>
                <a:cubicBezTo>
                  <a:pt x="874712" y="512762"/>
                  <a:pt x="804069" y="584993"/>
                  <a:pt x="754856" y="640556"/>
                </a:cubicBezTo>
                <a:cubicBezTo>
                  <a:pt x="705644" y="696118"/>
                  <a:pt x="676275" y="733425"/>
                  <a:pt x="666750" y="752475"/>
                </a:cubicBezTo>
                <a:lnTo>
                  <a:pt x="816557" y="752475"/>
                </a:lnTo>
                <a:lnTo>
                  <a:pt x="695300" y="823912"/>
                </a:lnTo>
                <a:lnTo>
                  <a:pt x="614363" y="823912"/>
                </a:lnTo>
                <a:lnTo>
                  <a:pt x="614363" y="762000"/>
                </a:lnTo>
                <a:cubicBezTo>
                  <a:pt x="630237" y="733425"/>
                  <a:pt x="656431" y="696912"/>
                  <a:pt x="692944" y="652462"/>
                </a:cubicBezTo>
                <a:cubicBezTo>
                  <a:pt x="729456" y="608012"/>
                  <a:pt x="777875" y="555625"/>
                  <a:pt x="838200" y="495300"/>
                </a:cubicBezTo>
                <a:cubicBezTo>
                  <a:pt x="890538" y="440779"/>
                  <a:pt x="929022" y="389458"/>
                  <a:pt x="953653" y="341337"/>
                </a:cubicBezTo>
                <a:cubicBezTo>
                  <a:pt x="978285" y="293216"/>
                  <a:pt x="990600" y="248295"/>
                  <a:pt x="990600" y="206573"/>
                </a:cubicBezTo>
                <a:cubicBezTo>
                  <a:pt x="990600" y="148877"/>
                  <a:pt x="977900" y="104787"/>
                  <a:pt x="952500" y="74302"/>
                </a:cubicBezTo>
                <a:cubicBezTo>
                  <a:pt x="927100" y="43817"/>
                  <a:pt x="889000" y="28575"/>
                  <a:pt x="838200" y="28575"/>
                </a:cubicBezTo>
                <a:cubicBezTo>
                  <a:pt x="800100" y="28575"/>
                  <a:pt x="767556" y="39092"/>
                  <a:pt x="740569" y="60126"/>
                </a:cubicBezTo>
                <a:cubicBezTo>
                  <a:pt x="713581" y="81161"/>
                  <a:pt x="700087" y="107875"/>
                  <a:pt x="700087" y="140270"/>
                </a:cubicBezTo>
                <a:cubicBezTo>
                  <a:pt x="700087" y="159668"/>
                  <a:pt x="705644" y="175840"/>
                  <a:pt x="716756" y="188788"/>
                </a:cubicBezTo>
                <a:cubicBezTo>
                  <a:pt x="727869" y="201736"/>
                  <a:pt x="733425" y="214684"/>
                  <a:pt x="733425" y="227632"/>
                </a:cubicBezTo>
                <a:cubicBezTo>
                  <a:pt x="733425" y="243855"/>
                  <a:pt x="729630" y="256009"/>
                  <a:pt x="722040" y="264095"/>
                </a:cubicBezTo>
                <a:cubicBezTo>
                  <a:pt x="714449" y="272182"/>
                  <a:pt x="703064" y="276225"/>
                  <a:pt x="687884" y="276225"/>
                </a:cubicBezTo>
                <a:cubicBezTo>
                  <a:pt x="669677" y="276225"/>
                  <a:pt x="655253" y="270668"/>
                  <a:pt x="644612" y="259556"/>
                </a:cubicBezTo>
                <a:cubicBezTo>
                  <a:pt x="633971" y="248443"/>
                  <a:pt x="628650" y="230187"/>
                  <a:pt x="628650" y="204787"/>
                </a:cubicBezTo>
                <a:cubicBezTo>
                  <a:pt x="628650" y="138112"/>
                  <a:pt x="652463" y="87312"/>
                  <a:pt x="700087" y="52387"/>
                </a:cubicBezTo>
                <a:cubicBezTo>
                  <a:pt x="747713" y="17462"/>
                  <a:pt x="798513" y="0"/>
                  <a:pt x="852487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7" y="284162"/>
                  <a:pt x="490537" y="414337"/>
                </a:cubicBezTo>
                <a:cubicBezTo>
                  <a:pt x="490537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7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6BA92146-0671-4368-9A34-F9F1F0CC876F}"/>
              </a:ext>
            </a:extLst>
          </p:cNvPr>
          <p:cNvCxnSpPr/>
          <p:nvPr/>
        </p:nvCxnSpPr>
        <p:spPr>
          <a:xfrm flipH="1">
            <a:off x="7779125" y="2152714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hlinkClick r:id="rId2" action="ppaction://hlinksldjump"/>
            <a:extLst>
              <a:ext uri="{FF2B5EF4-FFF2-40B4-BE49-F238E27FC236}">
                <a16:creationId xmlns:a16="http://schemas.microsoft.com/office/drawing/2014/main" id="{303B799B-8124-4E3E-B7AB-8859FDF4A857}"/>
              </a:ext>
            </a:extLst>
          </p:cNvPr>
          <p:cNvSpPr txBox="1"/>
          <p:nvPr/>
        </p:nvSpPr>
        <p:spPr>
          <a:xfrm>
            <a:off x="8652475" y="2071917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创建与保存图块</a:t>
            </a:r>
            <a:endParaRPr lang="zh-CN" altLang="en-US" dirty="0"/>
          </a:p>
        </p:txBody>
      </p:sp>
      <p:sp>
        <p:nvSpPr>
          <p:cNvPr id="10" name="文本框 9">
            <a:hlinkClick r:id="rId3" action="ppaction://hlinksldjump"/>
            <a:extLst>
              <a:ext uri="{FF2B5EF4-FFF2-40B4-BE49-F238E27FC236}">
                <a16:creationId xmlns:a16="http://schemas.microsoft.com/office/drawing/2014/main" id="{ADBE2BF3-4267-4CD4-BFBF-825FAFEEA3C3}"/>
              </a:ext>
            </a:extLst>
          </p:cNvPr>
          <p:cNvSpPr txBox="1"/>
          <p:nvPr/>
        </p:nvSpPr>
        <p:spPr>
          <a:xfrm>
            <a:off x="8659735" y="112474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了解图块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B487DB4-FDD6-4F4A-A22D-E4B9A74A8B4B}"/>
              </a:ext>
            </a:extLst>
          </p:cNvPr>
          <p:cNvSpPr txBox="1"/>
          <p:nvPr/>
        </p:nvSpPr>
        <p:spPr>
          <a:xfrm>
            <a:off x="7626480" y="2942239"/>
            <a:ext cx="673921" cy="515979"/>
          </a:xfrm>
          <a:custGeom>
            <a:avLst/>
            <a:gdLst/>
            <a:ahLst/>
            <a:cxnLst/>
            <a:rect l="l" t="t" r="r" b="b"/>
            <a:pathLst>
              <a:path w="1083170" h="833437">
                <a:moveTo>
                  <a:pt x="678582" y="604837"/>
                </a:moveTo>
                <a:cubicBezTo>
                  <a:pt x="696789" y="604837"/>
                  <a:pt x="709687" y="612155"/>
                  <a:pt x="717277" y="626789"/>
                </a:cubicBezTo>
                <a:cubicBezTo>
                  <a:pt x="724868" y="641424"/>
                  <a:pt x="728663" y="653628"/>
                  <a:pt x="728663" y="663401"/>
                </a:cubicBezTo>
                <a:cubicBezTo>
                  <a:pt x="728663" y="679673"/>
                  <a:pt x="725488" y="693489"/>
                  <a:pt x="719138" y="704850"/>
                </a:cubicBezTo>
                <a:cubicBezTo>
                  <a:pt x="712788" y="716210"/>
                  <a:pt x="709613" y="726777"/>
                  <a:pt x="709613" y="736550"/>
                </a:cubicBezTo>
                <a:cubicBezTo>
                  <a:pt x="709613" y="756096"/>
                  <a:pt x="721680" y="772368"/>
                  <a:pt x="745815" y="785366"/>
                </a:cubicBezTo>
                <a:lnTo>
                  <a:pt x="749812" y="786901"/>
                </a:lnTo>
                <a:lnTo>
                  <a:pt x="720682" y="804171"/>
                </a:lnTo>
                <a:lnTo>
                  <a:pt x="685800" y="785812"/>
                </a:lnTo>
                <a:cubicBezTo>
                  <a:pt x="644525" y="754062"/>
                  <a:pt x="623888" y="717550"/>
                  <a:pt x="623888" y="676275"/>
                </a:cubicBezTo>
                <a:cubicBezTo>
                  <a:pt x="623888" y="657225"/>
                  <a:pt x="629965" y="640556"/>
                  <a:pt x="642119" y="626268"/>
                </a:cubicBezTo>
                <a:cubicBezTo>
                  <a:pt x="654273" y="611981"/>
                  <a:pt x="666428" y="604837"/>
                  <a:pt x="678582" y="604837"/>
                </a:cubicBez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842963" y="0"/>
                </a:moveTo>
                <a:cubicBezTo>
                  <a:pt x="906463" y="0"/>
                  <a:pt x="957263" y="20017"/>
                  <a:pt x="995363" y="60052"/>
                </a:cubicBezTo>
                <a:cubicBezTo>
                  <a:pt x="1033463" y="100087"/>
                  <a:pt x="1052513" y="142527"/>
                  <a:pt x="1052513" y="187374"/>
                </a:cubicBezTo>
                <a:cubicBezTo>
                  <a:pt x="1052513" y="235446"/>
                  <a:pt x="1040606" y="276299"/>
                  <a:pt x="1016794" y="309934"/>
                </a:cubicBezTo>
                <a:cubicBezTo>
                  <a:pt x="992981" y="343569"/>
                  <a:pt x="955675" y="368399"/>
                  <a:pt x="904875" y="384423"/>
                </a:cubicBezTo>
                <a:cubicBezTo>
                  <a:pt x="974725" y="409624"/>
                  <a:pt x="1022350" y="442714"/>
                  <a:pt x="1047750" y="483691"/>
                </a:cubicBezTo>
                <a:cubicBezTo>
                  <a:pt x="1060450" y="504180"/>
                  <a:pt x="1069975" y="524662"/>
                  <a:pt x="1076325" y="545138"/>
                </a:cubicBezTo>
                <a:lnTo>
                  <a:pt x="1083170" y="589266"/>
                </a:lnTo>
                <a:lnTo>
                  <a:pt x="994921" y="641585"/>
                </a:lnTo>
                <a:lnTo>
                  <a:pt x="1000125" y="597619"/>
                </a:lnTo>
                <a:cubicBezTo>
                  <a:pt x="1000125" y="539774"/>
                  <a:pt x="985044" y="493179"/>
                  <a:pt x="954881" y="457832"/>
                </a:cubicBezTo>
                <a:cubicBezTo>
                  <a:pt x="924719" y="422486"/>
                  <a:pt x="868363" y="404812"/>
                  <a:pt x="785813" y="404812"/>
                </a:cubicBezTo>
                <a:lnTo>
                  <a:pt x="785813" y="376237"/>
                </a:lnTo>
                <a:cubicBezTo>
                  <a:pt x="847676" y="376237"/>
                  <a:pt x="893304" y="360734"/>
                  <a:pt x="922697" y="329728"/>
                </a:cubicBezTo>
                <a:cubicBezTo>
                  <a:pt x="952091" y="298723"/>
                  <a:pt x="966788" y="255463"/>
                  <a:pt x="966788" y="199950"/>
                </a:cubicBezTo>
                <a:cubicBezTo>
                  <a:pt x="966788" y="154260"/>
                  <a:pt x="955117" y="114275"/>
                  <a:pt x="931776" y="79995"/>
                </a:cubicBezTo>
                <a:cubicBezTo>
                  <a:pt x="908435" y="45715"/>
                  <a:pt x="871885" y="28575"/>
                  <a:pt x="822127" y="28575"/>
                </a:cubicBezTo>
                <a:cubicBezTo>
                  <a:pt x="800348" y="28575"/>
                  <a:pt x="776945" y="34267"/>
                  <a:pt x="751917" y="45653"/>
                </a:cubicBezTo>
                <a:cubicBezTo>
                  <a:pt x="726889" y="57038"/>
                  <a:pt x="714375" y="75728"/>
                  <a:pt x="714375" y="101724"/>
                </a:cubicBezTo>
                <a:cubicBezTo>
                  <a:pt x="714375" y="127769"/>
                  <a:pt x="717550" y="144040"/>
                  <a:pt x="723900" y="150539"/>
                </a:cubicBezTo>
                <a:cubicBezTo>
                  <a:pt x="730250" y="157038"/>
                  <a:pt x="733425" y="165174"/>
                  <a:pt x="733425" y="174947"/>
                </a:cubicBezTo>
                <a:cubicBezTo>
                  <a:pt x="733425" y="191219"/>
                  <a:pt x="730250" y="204229"/>
                  <a:pt x="723900" y="213977"/>
                </a:cubicBezTo>
                <a:cubicBezTo>
                  <a:pt x="717550" y="223726"/>
                  <a:pt x="706438" y="228600"/>
                  <a:pt x="690563" y="228600"/>
                </a:cubicBezTo>
                <a:cubicBezTo>
                  <a:pt x="677863" y="228600"/>
                  <a:pt x="665956" y="223837"/>
                  <a:pt x="654844" y="214312"/>
                </a:cubicBezTo>
                <a:cubicBezTo>
                  <a:pt x="643731" y="204787"/>
                  <a:pt x="638175" y="187325"/>
                  <a:pt x="638175" y="161925"/>
                </a:cubicBezTo>
                <a:cubicBezTo>
                  <a:pt x="638175" y="114300"/>
                  <a:pt x="658813" y="75406"/>
                  <a:pt x="700088" y="45243"/>
                </a:cubicBezTo>
                <a:cubicBezTo>
                  <a:pt x="741363" y="15081"/>
                  <a:pt x="788988" y="0"/>
                  <a:pt x="842963" y="0"/>
                </a:cubicBez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7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A47BFDC8-6961-4065-91C2-014D6693401C}"/>
              </a:ext>
            </a:extLst>
          </p:cNvPr>
          <p:cNvCxnSpPr/>
          <p:nvPr/>
        </p:nvCxnSpPr>
        <p:spPr>
          <a:xfrm flipH="1">
            <a:off x="7736245" y="3088818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hlinkClick r:id="rId4" action="ppaction://hlinksldjump"/>
            <a:extLst>
              <a:ext uri="{FF2B5EF4-FFF2-40B4-BE49-F238E27FC236}">
                <a16:creationId xmlns:a16="http://schemas.microsoft.com/office/drawing/2014/main" id="{96BA2D39-1D78-481B-8785-2E700A175BF3}"/>
              </a:ext>
            </a:extLst>
          </p:cNvPr>
          <p:cNvSpPr txBox="1"/>
          <p:nvPr/>
        </p:nvSpPr>
        <p:spPr>
          <a:xfrm>
            <a:off x="8652042" y="290407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编辑图块属性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76BE5A2-1B76-4705-8B33-4602CB199237}"/>
              </a:ext>
            </a:extLst>
          </p:cNvPr>
          <p:cNvSpPr txBox="1"/>
          <p:nvPr/>
        </p:nvSpPr>
        <p:spPr>
          <a:xfrm>
            <a:off x="7622036" y="3821472"/>
            <a:ext cx="704686" cy="530014"/>
          </a:xfrm>
          <a:custGeom>
            <a:avLst/>
            <a:gdLst/>
            <a:ahLst/>
            <a:cxnLst/>
            <a:rect l="l" t="t" r="r" b="b"/>
            <a:pathLst>
              <a:path w="1119188" h="833437">
                <a:moveTo>
                  <a:pt x="909638" y="119062"/>
                </a:moveTo>
                <a:lnTo>
                  <a:pt x="638175" y="547687"/>
                </a:lnTo>
                <a:lnTo>
                  <a:pt x="914400" y="547687"/>
                </a:lnTo>
                <a:lnTo>
                  <a:pt x="914400" y="119062"/>
                </a:lnTo>
                <a:close/>
                <a:moveTo>
                  <a:pt x="247725" y="38100"/>
                </a:moveTo>
                <a:cubicBezTo>
                  <a:pt x="201886" y="38100"/>
                  <a:pt x="163426" y="72231"/>
                  <a:pt x="132346" y="140493"/>
                </a:cubicBezTo>
                <a:cubicBezTo>
                  <a:pt x="101265" y="208756"/>
                  <a:pt x="85725" y="300037"/>
                  <a:pt x="85725" y="414337"/>
                </a:cubicBezTo>
                <a:cubicBezTo>
                  <a:pt x="85725" y="534987"/>
                  <a:pt x="101265" y="628650"/>
                  <a:pt x="132346" y="695325"/>
                </a:cubicBezTo>
                <a:cubicBezTo>
                  <a:pt x="163426" y="762000"/>
                  <a:pt x="201886" y="795337"/>
                  <a:pt x="247725" y="795337"/>
                </a:cubicBezTo>
                <a:cubicBezTo>
                  <a:pt x="296838" y="795337"/>
                  <a:pt x="335298" y="762000"/>
                  <a:pt x="363104" y="695325"/>
                </a:cubicBezTo>
                <a:cubicBezTo>
                  <a:pt x="390910" y="628650"/>
                  <a:pt x="404813" y="534987"/>
                  <a:pt x="404813" y="414337"/>
                </a:cubicBezTo>
                <a:cubicBezTo>
                  <a:pt x="404813" y="300037"/>
                  <a:pt x="391716" y="208756"/>
                  <a:pt x="365522" y="140493"/>
                </a:cubicBezTo>
                <a:cubicBezTo>
                  <a:pt x="339328" y="72231"/>
                  <a:pt x="300063" y="38100"/>
                  <a:pt x="247725" y="38100"/>
                </a:cubicBezTo>
                <a:close/>
                <a:moveTo>
                  <a:pt x="942975" y="0"/>
                </a:moveTo>
                <a:lnTo>
                  <a:pt x="990600" y="0"/>
                </a:lnTo>
                <a:lnTo>
                  <a:pt x="990600" y="547687"/>
                </a:lnTo>
                <a:lnTo>
                  <a:pt x="1119188" y="547687"/>
                </a:lnTo>
                <a:lnTo>
                  <a:pt x="1119188" y="558469"/>
                </a:lnTo>
                <a:lnTo>
                  <a:pt x="1089451" y="576262"/>
                </a:lnTo>
                <a:lnTo>
                  <a:pt x="990600" y="576262"/>
                </a:lnTo>
                <a:lnTo>
                  <a:pt x="990600" y="635411"/>
                </a:lnTo>
                <a:lnTo>
                  <a:pt x="914400" y="681006"/>
                </a:lnTo>
                <a:lnTo>
                  <a:pt x="914400" y="576262"/>
                </a:lnTo>
                <a:lnTo>
                  <a:pt x="595313" y="576262"/>
                </a:lnTo>
                <a:lnTo>
                  <a:pt x="595313" y="552450"/>
                </a:lnTo>
                <a:close/>
                <a:moveTo>
                  <a:pt x="247650" y="0"/>
                </a:moveTo>
                <a:cubicBezTo>
                  <a:pt x="317500" y="0"/>
                  <a:pt x="375444" y="36512"/>
                  <a:pt x="421481" y="109537"/>
                </a:cubicBezTo>
                <a:cubicBezTo>
                  <a:pt x="467519" y="182562"/>
                  <a:pt x="490538" y="284162"/>
                  <a:pt x="490538" y="414337"/>
                </a:cubicBezTo>
                <a:cubicBezTo>
                  <a:pt x="490538" y="544512"/>
                  <a:pt x="467519" y="646906"/>
                  <a:pt x="421481" y="721518"/>
                </a:cubicBezTo>
                <a:cubicBezTo>
                  <a:pt x="375444" y="796131"/>
                  <a:pt x="317500" y="833437"/>
                  <a:pt x="247650" y="833437"/>
                </a:cubicBezTo>
                <a:cubicBezTo>
                  <a:pt x="177800" y="833437"/>
                  <a:pt x="119063" y="796925"/>
                  <a:pt x="71438" y="723900"/>
                </a:cubicBezTo>
                <a:cubicBezTo>
                  <a:pt x="23813" y="650875"/>
                  <a:pt x="0" y="547687"/>
                  <a:pt x="0" y="414337"/>
                </a:cubicBezTo>
                <a:cubicBezTo>
                  <a:pt x="0" y="290512"/>
                  <a:pt x="23019" y="190500"/>
                  <a:pt x="69056" y="114300"/>
                </a:cubicBezTo>
                <a:cubicBezTo>
                  <a:pt x="115094" y="38100"/>
                  <a:pt x="174625" y="0"/>
                  <a:pt x="247650" y="0"/>
                </a:cubicBezTo>
                <a:close/>
              </a:path>
            </a:pathLst>
          </a:custGeom>
          <a:solidFill>
            <a:srgbClr val="AD612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endParaRPr lang="zh-CN" altLang="en-US" sz="96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B8AAA5C6-2DCE-4E57-906D-251FB7EC9015}"/>
              </a:ext>
            </a:extLst>
          </p:cNvPr>
          <p:cNvCxnSpPr/>
          <p:nvPr/>
        </p:nvCxnSpPr>
        <p:spPr>
          <a:xfrm flipH="1">
            <a:off x="7762707" y="3952914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hlinkClick r:id="rId5" action="ppaction://hlinksldjump"/>
            <a:extLst>
              <a:ext uri="{FF2B5EF4-FFF2-40B4-BE49-F238E27FC236}">
                <a16:creationId xmlns:a16="http://schemas.microsoft.com/office/drawing/2014/main" id="{34B6BD7B-C918-4394-839A-989E75BE973D}"/>
              </a:ext>
            </a:extLst>
          </p:cNvPr>
          <p:cNvSpPr txBox="1"/>
          <p:nvPr/>
        </p:nvSpPr>
        <p:spPr>
          <a:xfrm>
            <a:off x="8667567" y="376817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插入外部参照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5F0D835D-7C09-4062-99C2-679CCA62A980}"/>
              </a:ext>
            </a:extLst>
          </p:cNvPr>
          <p:cNvCxnSpPr/>
          <p:nvPr/>
        </p:nvCxnSpPr>
        <p:spPr>
          <a:xfrm flipH="1">
            <a:off x="7797373" y="4865969"/>
            <a:ext cx="915799" cy="559470"/>
          </a:xfrm>
          <a:prstGeom prst="line">
            <a:avLst/>
          </a:prstGeom>
          <a:ln w="12700">
            <a:gradFill>
              <a:gsLst>
                <a:gs pos="0">
                  <a:schemeClr val="bg1"/>
                </a:gs>
                <a:gs pos="35000">
                  <a:schemeClr val="accent1">
                    <a:lumMod val="20000"/>
                    <a:lumOff val="80000"/>
                  </a:schemeClr>
                </a:gs>
                <a:gs pos="68000">
                  <a:srgbClr val="AF8461"/>
                </a:gs>
                <a:gs pos="100000">
                  <a:srgbClr val="AD6126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hlinkClick r:id="rId4" action="ppaction://hlinksldjump"/>
            <a:extLst>
              <a:ext uri="{FF2B5EF4-FFF2-40B4-BE49-F238E27FC236}">
                <a16:creationId xmlns:a16="http://schemas.microsoft.com/office/drawing/2014/main" id="{1FB1B78C-7331-479A-B2AF-CDB1C87896E0}"/>
              </a:ext>
            </a:extLst>
          </p:cNvPr>
          <p:cNvSpPr txBox="1"/>
          <p:nvPr/>
        </p:nvSpPr>
        <p:spPr>
          <a:xfrm>
            <a:off x="8687719" y="466420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zh-CN" dirty="0"/>
              <a:t>设计中心功能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4E3AA34-424B-42B3-BD24-AC92FAECCAB8}"/>
              </a:ext>
            </a:extLst>
          </p:cNvPr>
          <p:cNvSpPr txBox="1"/>
          <p:nvPr/>
        </p:nvSpPr>
        <p:spPr>
          <a:xfrm>
            <a:off x="7510612" y="4440376"/>
            <a:ext cx="1022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AD612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05</a:t>
            </a:r>
            <a:endParaRPr lang="zh-CN" altLang="en-US" sz="6000" dirty="0">
              <a:solidFill>
                <a:srgbClr val="AD6126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322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42359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93018" y="3972975"/>
            <a:ext cx="2646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了解图块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73622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36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2225570" y="1412776"/>
            <a:ext cx="7740860" cy="3269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将经常使用的图形组合成图块后，可方便的将它移动、复制或调用到其他图形中，从而提升绘图效率。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使用图块的优势有以下四点：</a:t>
            </a:r>
          </a:p>
          <a:p>
            <a:pPr marL="342900" indent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提高绘图速度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节省存储空间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便于修改图形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方便添加文字属性</a:t>
            </a:r>
          </a:p>
        </p:txBody>
      </p:sp>
    </p:spTree>
    <p:extLst>
      <p:ext uri="{BB962C8B-B14F-4D97-AF65-F5344CB8AC3E}">
        <p14:creationId xmlns:p14="http://schemas.microsoft.com/office/powerpoint/2010/main" val="3755363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70B88384-905C-4AEA-AE3A-D350425CDA51}"/>
              </a:ext>
            </a:extLst>
          </p:cNvPr>
          <p:cNvGrpSpPr/>
          <p:nvPr/>
        </p:nvGrpSpPr>
        <p:grpSpPr>
          <a:xfrm>
            <a:off x="2423592" y="3429000"/>
            <a:ext cx="2057222" cy="1809652"/>
            <a:chOff x="5198984" y="1169522"/>
            <a:chExt cx="2057222" cy="1809652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DB31FDBF-267D-4348-9E25-11EC13C47E49}"/>
                </a:ext>
              </a:extLst>
            </p:cNvPr>
            <p:cNvSpPr/>
            <p:nvPr/>
          </p:nvSpPr>
          <p:spPr>
            <a:xfrm>
              <a:off x="5413512" y="1278818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1C595BC-2D4F-444E-A885-89D94DB137FB}"/>
                </a:ext>
              </a:extLst>
            </p:cNvPr>
            <p:cNvSpPr/>
            <p:nvPr/>
          </p:nvSpPr>
          <p:spPr>
            <a:xfrm>
              <a:off x="5413512" y="1278818"/>
              <a:ext cx="1628166" cy="159106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548591C-7FCA-4105-8577-D71609290D98}"/>
                </a:ext>
              </a:extLst>
            </p:cNvPr>
            <p:cNvSpPr/>
            <p:nvPr/>
          </p:nvSpPr>
          <p:spPr>
            <a:xfrm>
              <a:off x="5198984" y="1169522"/>
              <a:ext cx="1842694" cy="17003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E2BF0D4D-E156-4755-AAAF-E8152857EE17}"/>
              </a:ext>
            </a:extLst>
          </p:cNvPr>
          <p:cNvSpPr/>
          <p:nvPr/>
        </p:nvSpPr>
        <p:spPr>
          <a:xfrm>
            <a:off x="5693018" y="3972975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创建与保存图块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38A045C-7173-4332-8A4E-B3E97332A76E}"/>
              </a:ext>
            </a:extLst>
          </p:cNvPr>
          <p:cNvSpPr txBox="1"/>
          <p:nvPr/>
        </p:nvSpPr>
        <p:spPr>
          <a:xfrm>
            <a:off x="2736226" y="3548996"/>
            <a:ext cx="14253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rgbClr val="FDB40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9600" b="1" dirty="0">
              <a:solidFill>
                <a:srgbClr val="FDB40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830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19535" y="773307"/>
            <a:ext cx="8352928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8.2.1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创建图块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在“插入”选项卡的“块定义”面板中单击“创建块”按钮，打开“块定义”对话框，设置好图块名称、指定好图块的基点即可。</a:t>
            </a:r>
          </a:p>
        </p:txBody>
      </p:sp>
      <p:pic>
        <p:nvPicPr>
          <p:cNvPr id="1026" name="图片 1">
            <a:extLst>
              <a:ext uri="{FF2B5EF4-FFF2-40B4-BE49-F238E27FC236}">
                <a16:creationId xmlns:a16="http://schemas.microsoft.com/office/drawing/2014/main" id="{2EF28311-B7D7-4684-8C5B-D8D94A26A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433" y="2636912"/>
            <a:ext cx="412713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796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19536" y="692696"/>
            <a:ext cx="8352928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8.2.2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保存图块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保存图块是指将图纸中某一组图形保存至电脑中，以方便后期调入至其他图纸中。单击“创建块”下拉按钮，选中“写块”选项，打开“写块”对话框。在此根据需要设定好相关选项即可。</a:t>
            </a:r>
          </a:p>
        </p:txBody>
      </p:sp>
      <p:pic>
        <p:nvPicPr>
          <p:cNvPr id="2050" name="图片 1">
            <a:extLst>
              <a:ext uri="{FF2B5EF4-FFF2-40B4-BE49-F238E27FC236}">
                <a16:creationId xmlns:a16="http://schemas.microsoft.com/office/drawing/2014/main" id="{C246CCEA-1687-403A-BB2D-3843F48E8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98" y="2743530"/>
            <a:ext cx="2965004" cy="307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699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E2EFCA79-F421-4AAC-8E33-594705D667DA}"/>
              </a:ext>
            </a:extLst>
          </p:cNvPr>
          <p:cNvSpPr/>
          <p:nvPr/>
        </p:nvSpPr>
        <p:spPr>
          <a:xfrm>
            <a:off x="1955540" y="1124744"/>
            <a:ext cx="8280920" cy="4320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8.2.3  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插入图块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当图形创建成图块后，用户可使用“插入块”命令将图块插入到当前文件中。在命令行中输入</a:t>
            </a:r>
            <a:r>
              <a:rPr lang="en-US" altLang="zh-CN" sz="2000" kern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，按回车键即可打开“块”设置面板。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“块”设置面板分“当前图形”、“最近使用”、“收藏夹”和“库”这四个选项卡。</a:t>
            </a: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当前图形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最近使用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收藏夹</a:t>
            </a:r>
            <a:endParaRPr lang="en-US" altLang="zh-CN" sz="2000" kern="1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库</a:t>
            </a:r>
          </a:p>
        </p:txBody>
      </p:sp>
    </p:spTree>
    <p:extLst>
      <p:ext uri="{BB962C8B-B14F-4D97-AF65-F5344CB8AC3E}">
        <p14:creationId xmlns:p14="http://schemas.microsoft.com/office/powerpoint/2010/main" val="1368259374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1566889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2012-05-23T08:44:00+00:00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TP102901017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836753</LocLastLocAttemptVersionLookup>
    <IsSearchable xmlns="4873beb7-5857-4685-be1f-d57550cc96cc">true</IsSearchable>
    <TemplateTemplateType xmlns="4873beb7-5857-4685-be1f-d57550cc96cc">PowerPoint Design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REDMOND\v-anij</DisplayName>
        <AccountId>2469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4098515-0C12-46CF-BC7C-69B4A13CD5FA}">
  <ds:schemaRefs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4873beb7-5857-4685-be1f-d57550cc96c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46CFF6F-D9AA-4BC0-911A-0A13567719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B5C6E15-39DC-470B-9445-F754B94580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业务技术电路板设计演示文稿（宽屏）</Template>
  <TotalTime>4</TotalTime>
  <Words>961</Words>
  <Application>Microsoft Office PowerPoint</Application>
  <PresentationFormat>宽屏</PresentationFormat>
  <Paragraphs>72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等线</vt:lpstr>
      <vt:lpstr>等线 Light</vt:lpstr>
      <vt:lpstr>微软雅黑</vt:lpstr>
      <vt:lpstr>幼圆</vt:lpstr>
      <vt:lpstr>站酷小薇LOGO体</vt:lpstr>
      <vt:lpstr>Arial</vt:lpstr>
      <vt:lpstr>Candara</vt:lpstr>
      <vt:lpstr>Times New Roman</vt:lpstr>
      <vt:lpstr>Wingdings</vt:lpstr>
      <vt:lpstr>自定义设计方案</vt:lpstr>
      <vt:lpstr>PowerPoint 演示文稿</vt:lpstr>
      <vt:lpstr>章节概述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洗脸 吃着西瓜</cp:lastModifiedBy>
  <cp:revision>3</cp:revision>
  <dcterms:created xsi:type="dcterms:W3CDTF">2018-06-11T07:10:29Z</dcterms:created>
  <dcterms:modified xsi:type="dcterms:W3CDTF">2025-09-19T07:38:25Z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